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77" r:id="rId4"/>
    <p:sldId id="278" r:id="rId5"/>
    <p:sldId id="275" r:id="rId6"/>
    <p:sldId id="257" r:id="rId7"/>
    <p:sldId id="258" r:id="rId8"/>
    <p:sldId id="259" r:id="rId9"/>
    <p:sldId id="268" r:id="rId10"/>
    <p:sldId id="260" r:id="rId11"/>
    <p:sldId id="269" r:id="rId12"/>
    <p:sldId id="270" r:id="rId13"/>
    <p:sldId id="274" r:id="rId14"/>
    <p:sldId id="261" r:id="rId15"/>
    <p:sldId id="263" r:id="rId16"/>
    <p:sldId id="279" r:id="rId17"/>
    <p:sldId id="262" r:id="rId18"/>
    <p:sldId id="271" r:id="rId19"/>
    <p:sldId id="272" r:id="rId20"/>
    <p:sldId id="273" r:id="rId21"/>
    <p:sldId id="265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6405"/>
  </p:normalViewPr>
  <p:slideViewPr>
    <p:cSldViewPr snapToGrid="0" snapToObjects="1">
      <p:cViewPr varScale="1">
        <p:scale>
          <a:sx n="88" d="100"/>
          <a:sy n="88" d="100"/>
        </p:scale>
        <p:origin x="176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99062-4DF3-A743-9793-9E97954F6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39C01-2ACF-714F-94E0-B5168B6B6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ED1A-1475-DB4E-8B6E-B4A083A4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E0EBB-5F2F-B748-B477-8F5D75CF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909CF-0E90-E843-A068-77AF8E8A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B546-0A45-6C47-9BE5-589A665F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3F7EC-D807-C643-A9FB-C7CF62A61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E654F-6AFC-BE4D-8F2F-400A7F6A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505E5-EE91-8641-B56A-DF20D29E7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ADB69-6C13-9C49-A0CF-34A6B879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3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B85C3D-1DAD-A14D-A28C-D4AE02CAD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6E32A-AEFD-104C-8356-C3851710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8902-180B-E14D-8A68-ACDE06D4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F9FF-2D87-294F-9ABE-0589DAA15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4C12D-46D1-1444-BEA1-D7F7D529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2040-10E4-9B4C-910D-506AF86E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458FB-AFEF-7446-AEDD-D802FA77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8EEBD-FCD4-7446-96EE-3FD25A9C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22AAB-9A64-5A40-AF23-7B058D72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48EE3-75BF-8042-9E86-7B720192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5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F9505-C67C-C240-9A87-F4386E6D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35FE7-E442-2945-92BB-2BF56117B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263BB-1BF7-2547-8BEB-FEFBC927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AB46E-331B-B049-8CA9-75A457116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18586-ED8A-1847-B360-5C843681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9498F-6FFD-B04E-9B65-AA7100B6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638A7-C80E-244D-B5BB-1CC2202D4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06BF5-9B52-7445-864E-D0309A35F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5E11F-FEC1-3A4C-A6E5-020B0F9F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4CEF7-597C-AF4F-99A6-EC6292C1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9681E-81C3-1348-A368-935BF1AC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39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0605-9EE1-E14F-9E7F-0345D7FC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28DD3-E268-C54A-AF49-CD95ADC11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4CF1F-D3F7-E94B-A5AF-FEAF34B9A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E5D07-EAD5-254F-A4D9-EA684015B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EC188-814F-7947-8FF2-A6CABBD0A4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B58BAD-032D-624C-B98A-1D6243D3C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DA386-3643-7E48-AF88-01529ECE5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90E563-34B5-FC48-B476-D243344F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5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0557-8EF4-6740-808F-060211E3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160121-FF6C-E949-B60F-DC117D5BF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903BB-2119-A940-8A24-2E0DE241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DF021-8746-5E41-BFF3-D6ABD6712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7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9A8DF-02B0-574C-9928-65AF53DDA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75EDEA-FC70-2A44-9D0E-5FAB5099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9962F-7B20-0F46-BA11-B4D52D4E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5474-3668-BE40-848C-FE68EAD9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49F93-B6E1-C94C-84A2-79087D959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A62DE-0CCC-DC44-86AD-A9BA0E270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B6207-5F0A-4B45-94E4-9166E506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3E058-095A-4441-A6FB-577EA819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B1BCB-DA30-2A4E-88FD-EFBCCB7B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6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B1D0-00A0-9D47-AFA2-5F2EC3212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ED85A-C5DF-DD4C-B3AF-97A25444F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FDCDC-A523-3A44-85F4-C4E5E080B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1EB9FD-0323-8347-9EC7-715DD567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86EBC-4706-5E4D-BA95-9D8CB275E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50AEB-5CA6-304A-A914-9AD848BE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9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E6EBA-CF2C-7C41-9550-D26E688B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4FE95-12E7-3D41-BB57-81BFCA516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4785A-F69C-8440-9D27-86250ED3F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0206-C965-7F49-BE1A-551B736E37B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8E8F6-8BF6-5F4F-B9A0-7DDBB0E72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75EBF-1986-6544-BAAB-3B92B5C53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F8985-7EE9-104E-A5DE-67E1C0455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5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521D-98FE-D740-96D3-64467AE5E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Green’s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0993D-BD78-A64F-B9C5-91785E0D03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Sea Level Change – Spring 2021</a:t>
            </a:r>
          </a:p>
        </p:txBody>
      </p:sp>
    </p:spTree>
    <p:extLst>
      <p:ext uri="{BB962C8B-B14F-4D97-AF65-F5344CB8AC3E}">
        <p14:creationId xmlns:p14="http://schemas.microsoft.com/office/powerpoint/2010/main" val="38536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6842C-173A-7D48-9EC2-63F57EE8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Undamped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B1CEAE-4500-CC4A-942F-18DA81134D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wish to find the impulse response (Green’s function) for an undamped harmonic oscillator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We will use Laplace Transforms to find y(t), but first note the similarity of the Laplace and Fourier Transforms.</a:t>
                </a:r>
              </a:p>
              <a:p>
                <a:pPr marL="0" indent="0" algn="ctr">
                  <a:buNone/>
                </a:pPr>
                <a:r>
                  <a:rPr lang="en-US" dirty="0"/>
                  <a:t>Laplace Transform: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Fourier Transform: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B1CEAE-4500-CC4A-942F-18DA81134D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17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12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C77CD6-90A9-4247-AAE7-20D4AC4E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0" y="0"/>
            <a:ext cx="1173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3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97C4B5-ABD6-8442-8EF9-62E4EADC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9" y="0"/>
            <a:ext cx="9144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9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65C7E-D54A-EC45-A0A4-7BF9B33EA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869"/>
            <a:ext cx="12192000" cy="41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8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DA3A4-1D5A-E04C-8CC5-AF9BD8454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Undamped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AA6A9-96F6-9442-A063-A0E3E1698D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Now suppose a undamped harmonic oscillator is forced by an arbitrary function F(t)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We can rewrite F(t) using delta functions, such that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r>
                  <a:rPr lang="en-US" b="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dirty="0"/>
                  <a:t>which is also the convolution </a:t>
                </a:r>
                <a:r>
                  <a:rPr lang="en-US" i="1" dirty="0"/>
                  <a:t>F</a:t>
                </a:r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/>
                  <a:t>)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3AA6A9-96F6-9442-A063-A0E3E1698D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54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C9D0-0505-AA46-95F8-F974C658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890154-1059-4946-AA6C-FC8137E0C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028825"/>
            <a:ext cx="89154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0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C9D0-0505-AA46-95F8-F974C6581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Convolution 1</a:t>
            </a:r>
          </a:p>
        </p:txBody>
      </p:sp>
      <p:pic>
        <p:nvPicPr>
          <p:cNvPr id="4" name="Picture 2" descr="Convolution - Wikipedia">
            <a:extLst>
              <a:ext uri="{FF2B5EF4-FFF2-40B4-BE49-F238E27FC236}">
                <a16:creationId xmlns:a16="http://schemas.microsoft.com/office/drawing/2014/main" id="{303A2F70-36EA-9444-AED3-DE19E626B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18" y="2378867"/>
            <a:ext cx="8793303" cy="253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404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8A69-E16C-1744-AD9B-0C7A3197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1EC18-3DC2-B54D-8D7A-B6A8D75463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transforms (F and G) of two functions </a:t>
                </a:r>
                <a:r>
                  <a:rPr lang="en-US" i="1" dirty="0"/>
                  <a:t>f</a:t>
                </a:r>
                <a:r>
                  <a:rPr lang="en-US" dirty="0"/>
                  <a:t> and </a:t>
                </a:r>
                <a:r>
                  <a:rPr lang="en-US" i="1" dirty="0"/>
                  <a:t>g </a:t>
                </a:r>
                <a:r>
                  <a:rPr lang="en-US" dirty="0"/>
                  <a:t>exist, then the product H(s)=F(s)G(s) is the transform of </a:t>
                </a:r>
                <a:r>
                  <a:rPr lang="en-US" i="1" dirty="0"/>
                  <a:t>h</a:t>
                </a:r>
                <a:r>
                  <a:rPr lang="en-US" dirty="0"/>
                  <a:t>, where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1EC18-3DC2-B54D-8D7A-B6A8D75463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4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23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C33B9-0260-EB40-B4A4-0E9F14A2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" y="0"/>
            <a:ext cx="12053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94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C985E51-8A0D-A24C-90CF-4FA037E1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Green’s Function Summary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08000F-7267-4246-A03F-B5ADEF0DE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In mathematics, a </a:t>
            </a:r>
            <a:r>
              <a:rPr lang="en-US" b="1" dirty="0"/>
              <a:t>Green's / Green function</a:t>
            </a:r>
            <a:r>
              <a:rPr lang="en-US" dirty="0"/>
              <a:t> is the impulse response of an inhomogeneous differential equation defined on a domain, with specified initial conditions or boundary conditions.</a:t>
            </a:r>
          </a:p>
          <a:p>
            <a:r>
              <a:rPr lang="en-US" dirty="0"/>
              <a:t>In other words, assume L is a linear differential operator and G is the Green’s function, then: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property of a Green’s function can be exploited to solve differential equations with forcing term f(x) to solve for u(x).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B8D9268-E3F6-774C-AC96-39302BA8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3" t="16286" r="78038" b="75686"/>
          <a:stretch/>
        </p:blipFill>
        <p:spPr>
          <a:xfrm>
            <a:off x="4981213" y="3597831"/>
            <a:ext cx="2229574" cy="537052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6F6BFF8-B85F-4E41-9F66-10B635BBC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3" t="27720" r="82877" b="65225"/>
          <a:stretch/>
        </p:blipFill>
        <p:spPr>
          <a:xfrm>
            <a:off x="5343207" y="5400931"/>
            <a:ext cx="1505586" cy="4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5605-2B8E-C54A-8B8C-F4F86D4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7627-185A-8742-9D1F-0C77B80A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Understand </a:t>
            </a:r>
          </a:p>
          <a:p>
            <a:endParaRPr lang="en-US" sz="2000" dirty="0"/>
          </a:p>
          <a:p>
            <a:pPr lvl="1"/>
            <a:r>
              <a:rPr lang="en-US" sz="3200" dirty="0"/>
              <a:t>what a delta function / impulse response is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how convolution works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what Green’s functions are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29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E19C-6E42-A047-8F8D-A0684F38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Green’s Function Summary</a:t>
            </a:r>
          </a:p>
        </p:txBody>
      </p:sp>
      <p:pic>
        <p:nvPicPr>
          <p:cNvPr id="4" name="Picture 3" descr="Screen Shot 2016-03-10 at 10.18.33 AM.png">
            <a:extLst>
              <a:ext uri="{FF2B5EF4-FFF2-40B4-BE49-F238E27FC236}">
                <a16:creationId xmlns:a16="http://schemas.microsoft.com/office/drawing/2014/main" id="{8A815C8B-0B1C-2143-964A-FDA2DE446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38" y="1598058"/>
            <a:ext cx="9144000" cy="3661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4F2966-332B-1A4A-BE88-9849518D185E}"/>
              </a:ext>
            </a:extLst>
          </p:cNvPr>
          <p:cNvSpPr/>
          <p:nvPr/>
        </p:nvSpPr>
        <p:spPr>
          <a:xfrm>
            <a:off x="1420238" y="5582323"/>
            <a:ext cx="7658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means if we know the impulse response of the system, we can calculate the response to any forcing function.</a:t>
            </a:r>
          </a:p>
        </p:txBody>
      </p:sp>
    </p:spTree>
    <p:extLst>
      <p:ext uri="{BB962C8B-B14F-4D97-AF65-F5344CB8AC3E}">
        <p14:creationId xmlns:p14="http://schemas.microsoft.com/office/powerpoint/2010/main" val="4202913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F273E-5528-814A-96AB-2E063C72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Ice Loading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68567B-62C3-5C47-88DE-13B3E46F1B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Consider an impulse force (ice loading) on Earth’s surface. </a:t>
            </a:r>
          </a:p>
          <a:p>
            <a:endParaRPr lang="en-US" dirty="0"/>
          </a:p>
          <a:p>
            <a:r>
              <a:rPr lang="en-US" dirty="0"/>
              <a:t>If Earth’s internal structure only depends on depth, the response to this impulse only depends on the angular distance between force and observation due to spherical symmetry. </a:t>
            </a:r>
          </a:p>
          <a:p>
            <a:endParaRPr lang="en-US" dirty="0"/>
          </a:p>
          <a:p>
            <a:r>
              <a:rPr lang="en-US" dirty="0"/>
              <a:t>The Green’s function for the vertical displacement, gravitational change, and horizontal displacement is given by so-called Love Numbers (after Augustus Love).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3639C1-B1AE-8847-B64B-D72E468E52C7}"/>
              </a:ext>
            </a:extLst>
          </p:cNvPr>
          <p:cNvGrpSpPr/>
          <p:nvPr/>
        </p:nvGrpSpPr>
        <p:grpSpPr>
          <a:xfrm>
            <a:off x="7385366" y="2097774"/>
            <a:ext cx="3060700" cy="3140075"/>
            <a:chOff x="6083300" y="2895600"/>
            <a:chExt cx="3060700" cy="3140075"/>
          </a:xfrm>
        </p:grpSpPr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EAE44D0B-4A33-154C-971E-62AD2DD65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4400" y="40386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3" name="Picture 15" descr="&#10;jerry2.gif                                                     002D096DMacintosh HD                   C05C5288:">
              <a:extLst>
                <a:ext uri="{FF2B5EF4-FFF2-40B4-BE49-F238E27FC236}">
                  <a16:creationId xmlns:a16="http://schemas.microsoft.com/office/drawing/2014/main" id="{51C0C329-1900-F04D-92BB-FCF1A95EF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3300" y="2908300"/>
              <a:ext cx="2984500" cy="312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797938D9-B5DB-974F-9065-ACCFCA55F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600" y="3200400"/>
              <a:ext cx="381000" cy="457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49285ECC-9831-5B4E-86EF-9497C2CCE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400" y="4219575"/>
              <a:ext cx="914400" cy="352425"/>
            </a:xfrm>
            <a:prstGeom prst="line">
              <a:avLst/>
            </a:prstGeom>
            <a:noFill/>
            <a:ln w="25400">
              <a:solidFill>
                <a:srgbClr val="675C5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6" name="Picture 18">
              <a:extLst>
                <a:ext uri="{FF2B5EF4-FFF2-40B4-BE49-F238E27FC236}">
                  <a16:creationId xmlns:a16="http://schemas.microsoft.com/office/drawing/2014/main" id="{D3B9B8E4-D7B4-244A-B86E-4D3CE5E6B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810000"/>
              <a:ext cx="457200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9">
              <a:extLst>
                <a:ext uri="{FF2B5EF4-FFF2-40B4-BE49-F238E27FC236}">
                  <a16:creationId xmlns:a16="http://schemas.microsoft.com/office/drawing/2014/main" id="{471CA31B-1731-944A-86E2-A49D98623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00" y="3810000"/>
              <a:ext cx="517525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rc 20">
              <a:extLst>
                <a:ext uri="{FF2B5EF4-FFF2-40B4-BE49-F238E27FC236}">
                  <a16:creationId xmlns:a16="http://schemas.microsoft.com/office/drawing/2014/main" id="{BE9A1DDF-A630-C141-BAE5-D676E7EE8776}"/>
                </a:ext>
              </a:extLst>
            </p:cNvPr>
            <p:cNvSpPr>
              <a:spLocks/>
            </p:cNvSpPr>
            <p:nvPr/>
          </p:nvSpPr>
          <p:spPr bwMode="auto">
            <a:xfrm rot="18930612">
              <a:off x="6553200" y="3517900"/>
              <a:ext cx="1600200" cy="838200"/>
            </a:xfrm>
            <a:custGeom>
              <a:avLst/>
              <a:gdLst>
                <a:gd name="T0" fmla="*/ 0 w 21583"/>
                <a:gd name="T1" fmla="*/ 0 h 21600"/>
                <a:gd name="T2" fmla="*/ 2147483647 w 21583"/>
                <a:gd name="T3" fmla="*/ 2147483647 h 21600"/>
                <a:gd name="T4" fmla="*/ 0 w 21583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583"/>
                <a:gd name="T10" fmla="*/ 0 h 21600"/>
                <a:gd name="T11" fmla="*/ 21583 w 2158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83" h="21600" fill="none" extrusionOk="0">
                  <a:moveTo>
                    <a:pt x="0" y="-1"/>
                  </a:moveTo>
                  <a:cubicBezTo>
                    <a:pt x="11599" y="-1"/>
                    <a:pt x="21128" y="9162"/>
                    <a:pt x="21583" y="20752"/>
                  </a:cubicBezTo>
                </a:path>
                <a:path w="21583" h="21600" stroke="0" extrusionOk="0">
                  <a:moveTo>
                    <a:pt x="0" y="-1"/>
                  </a:moveTo>
                  <a:cubicBezTo>
                    <a:pt x="11599" y="-1"/>
                    <a:pt x="21128" y="9162"/>
                    <a:pt x="21583" y="2075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F9C36DCC-ECDC-F341-ADA9-0ABB9F6BA3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800" y="3657600"/>
              <a:ext cx="685800" cy="990600"/>
            </a:xfrm>
            <a:prstGeom prst="line">
              <a:avLst/>
            </a:prstGeom>
            <a:noFill/>
            <a:ln w="25400">
              <a:solidFill>
                <a:srgbClr val="675C5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22">
              <a:extLst>
                <a:ext uri="{FF2B5EF4-FFF2-40B4-BE49-F238E27FC236}">
                  <a16:creationId xmlns:a16="http://schemas.microsoft.com/office/drawing/2014/main" id="{59CBCA7C-179F-BF4D-ADFF-562A695F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4114800"/>
              <a:ext cx="152400" cy="1524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41" name="Picture 23">
              <a:extLst>
                <a:ext uri="{FF2B5EF4-FFF2-40B4-BE49-F238E27FC236}">
                  <a16:creationId xmlns:a16="http://schemas.microsoft.com/office/drawing/2014/main" id="{34EA330F-1C69-3C46-9286-146A38ADB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2895600"/>
              <a:ext cx="533400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24">
              <a:extLst>
                <a:ext uri="{FF2B5EF4-FFF2-40B4-BE49-F238E27FC236}">
                  <a16:creationId xmlns:a16="http://schemas.microsoft.com/office/drawing/2014/main" id="{C752301E-5847-3E44-BEEE-02D1DF7B8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200" y="3581400"/>
              <a:ext cx="1524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5192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0F273E-5528-814A-96AB-2E063C72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Ice Loading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68567B-62C3-5C47-88DE-13B3E46F1B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If we know the Love Numbers (those will be provided, not derived), we can calculate the response to any surface load (e.g. ice sheet).</a:t>
            </a:r>
          </a:p>
          <a:p>
            <a:endParaRPr lang="en-US" dirty="0"/>
          </a:p>
          <a:p>
            <a:r>
              <a:rPr lang="en-US" altLang="en-US" dirty="0">
                <a:latin typeface="Gotham Bold" pitchFamily="50" charset="0"/>
              </a:rPr>
              <a:t>Response = space-time convolution of load with the relevant Green Function:</a:t>
            </a:r>
          </a:p>
          <a:p>
            <a:endParaRPr lang="en-US" altLang="en-US" dirty="0">
              <a:latin typeface="Gotham Bold" pitchFamily="50" charset="0"/>
            </a:endParaRPr>
          </a:p>
          <a:p>
            <a:r>
              <a:rPr lang="en-US" altLang="en-US" dirty="0">
                <a:latin typeface="Gotham Bold" pitchFamily="50" charset="0"/>
              </a:rPr>
              <a:t>Compared to earlier notation: </a:t>
            </a:r>
          </a:p>
          <a:p>
            <a:pPr lvl="1"/>
            <a:r>
              <a:rPr lang="en-US" altLang="en-US" dirty="0">
                <a:latin typeface="Gotham Bold" pitchFamily="50" charset="0"/>
              </a:rPr>
              <a:t>t -&gt; x, s -&gt; t’</a:t>
            </a:r>
          </a:p>
          <a:p>
            <a:pPr lvl="1"/>
            <a:r>
              <a:rPr lang="en-US" altLang="en-US" dirty="0">
                <a:latin typeface="Symbol" pitchFamily="2" charset="2"/>
              </a:rPr>
              <a:t>D</a:t>
            </a:r>
            <a:r>
              <a:rPr lang="en-US" altLang="en-US" dirty="0">
                <a:latin typeface="Gotham Bold" pitchFamily="50" charset="0"/>
              </a:rPr>
              <a:t>L is change in (ice, ocean) load; </a:t>
            </a:r>
          </a:p>
          <a:p>
            <a:pPr lvl="1"/>
            <a:r>
              <a:rPr lang="en-US" altLang="en-US" dirty="0">
                <a:latin typeface="Gotham Bold" pitchFamily="50" charset="0"/>
              </a:rPr>
              <a:t>GF is Green’s function</a:t>
            </a:r>
          </a:p>
          <a:p>
            <a:pPr lvl="1"/>
            <a:r>
              <a:rPr lang="en-US" altLang="en-US" dirty="0">
                <a:latin typeface="Symbol" pitchFamily="2" charset="2"/>
              </a:rPr>
              <a:t>D</a:t>
            </a:r>
            <a:r>
              <a:rPr lang="en-US" altLang="en-US" dirty="0">
                <a:latin typeface="Gotham Bold" pitchFamily="50" charset="0"/>
              </a:rPr>
              <a:t>X is response to change in load</a:t>
            </a:r>
            <a:endParaRPr lang="en-US" alt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3639C1-B1AE-8847-B64B-D72E468E52C7}"/>
              </a:ext>
            </a:extLst>
          </p:cNvPr>
          <p:cNvGrpSpPr/>
          <p:nvPr/>
        </p:nvGrpSpPr>
        <p:grpSpPr>
          <a:xfrm>
            <a:off x="7385366" y="2097774"/>
            <a:ext cx="3060700" cy="3140075"/>
            <a:chOff x="6083300" y="2895600"/>
            <a:chExt cx="3060700" cy="3140075"/>
          </a:xfrm>
        </p:grpSpPr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EAE44D0B-4A33-154C-971E-62AD2DD65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34400" y="4038600"/>
              <a:ext cx="4572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3" name="Picture 15" descr="&#10;jerry2.gif                                                     002D096DMacintosh HD                   C05C5288:">
              <a:extLst>
                <a:ext uri="{FF2B5EF4-FFF2-40B4-BE49-F238E27FC236}">
                  <a16:creationId xmlns:a16="http://schemas.microsoft.com/office/drawing/2014/main" id="{51C0C329-1900-F04D-92BB-FCF1A95EF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3300" y="2908300"/>
              <a:ext cx="2984500" cy="312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Line 16">
              <a:extLst>
                <a:ext uri="{FF2B5EF4-FFF2-40B4-BE49-F238E27FC236}">
                  <a16:creationId xmlns:a16="http://schemas.microsoft.com/office/drawing/2014/main" id="{797938D9-B5DB-974F-9065-ACCFCA55F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9600" y="3200400"/>
              <a:ext cx="381000" cy="45720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17">
              <a:extLst>
                <a:ext uri="{FF2B5EF4-FFF2-40B4-BE49-F238E27FC236}">
                  <a16:creationId xmlns:a16="http://schemas.microsoft.com/office/drawing/2014/main" id="{49285ECC-9831-5B4E-86EF-9497C2CCE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400" y="4219575"/>
              <a:ext cx="914400" cy="352425"/>
            </a:xfrm>
            <a:prstGeom prst="line">
              <a:avLst/>
            </a:prstGeom>
            <a:noFill/>
            <a:ln w="25400">
              <a:solidFill>
                <a:srgbClr val="675C5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6" name="Picture 18">
              <a:extLst>
                <a:ext uri="{FF2B5EF4-FFF2-40B4-BE49-F238E27FC236}">
                  <a16:creationId xmlns:a16="http://schemas.microsoft.com/office/drawing/2014/main" id="{D3B9B8E4-D7B4-244A-B86E-4D3CE5E6BF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200" y="3810000"/>
              <a:ext cx="457200" cy="284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9">
              <a:extLst>
                <a:ext uri="{FF2B5EF4-FFF2-40B4-BE49-F238E27FC236}">
                  <a16:creationId xmlns:a16="http://schemas.microsoft.com/office/drawing/2014/main" id="{471CA31B-1731-944A-86E2-A49D98623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200" y="3810000"/>
              <a:ext cx="517525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Arc 20">
              <a:extLst>
                <a:ext uri="{FF2B5EF4-FFF2-40B4-BE49-F238E27FC236}">
                  <a16:creationId xmlns:a16="http://schemas.microsoft.com/office/drawing/2014/main" id="{BE9A1DDF-A630-C141-BAE5-D676E7EE8776}"/>
                </a:ext>
              </a:extLst>
            </p:cNvPr>
            <p:cNvSpPr>
              <a:spLocks/>
            </p:cNvSpPr>
            <p:nvPr/>
          </p:nvSpPr>
          <p:spPr bwMode="auto">
            <a:xfrm rot="18930612">
              <a:off x="6553200" y="3517900"/>
              <a:ext cx="1600200" cy="838200"/>
            </a:xfrm>
            <a:custGeom>
              <a:avLst/>
              <a:gdLst>
                <a:gd name="T0" fmla="*/ 0 w 21583"/>
                <a:gd name="T1" fmla="*/ 0 h 21600"/>
                <a:gd name="T2" fmla="*/ 2147483647 w 21583"/>
                <a:gd name="T3" fmla="*/ 2147483647 h 21600"/>
                <a:gd name="T4" fmla="*/ 0 w 21583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21583"/>
                <a:gd name="T10" fmla="*/ 0 h 21600"/>
                <a:gd name="T11" fmla="*/ 21583 w 2158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83" h="21600" fill="none" extrusionOk="0">
                  <a:moveTo>
                    <a:pt x="0" y="-1"/>
                  </a:moveTo>
                  <a:cubicBezTo>
                    <a:pt x="11599" y="-1"/>
                    <a:pt x="21128" y="9162"/>
                    <a:pt x="21583" y="20752"/>
                  </a:cubicBezTo>
                </a:path>
                <a:path w="21583" h="21600" stroke="0" extrusionOk="0">
                  <a:moveTo>
                    <a:pt x="0" y="-1"/>
                  </a:moveTo>
                  <a:cubicBezTo>
                    <a:pt x="11599" y="-1"/>
                    <a:pt x="21128" y="9162"/>
                    <a:pt x="21583" y="2075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" name="Line 21">
              <a:extLst>
                <a:ext uri="{FF2B5EF4-FFF2-40B4-BE49-F238E27FC236}">
                  <a16:creationId xmlns:a16="http://schemas.microsoft.com/office/drawing/2014/main" id="{F9C36DCC-ECDC-F341-ADA9-0ABB9F6BA3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43800" y="3657600"/>
              <a:ext cx="685800" cy="990600"/>
            </a:xfrm>
            <a:prstGeom prst="line">
              <a:avLst/>
            </a:prstGeom>
            <a:noFill/>
            <a:ln w="25400">
              <a:solidFill>
                <a:srgbClr val="675C5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AutoShape 22">
              <a:extLst>
                <a:ext uri="{FF2B5EF4-FFF2-40B4-BE49-F238E27FC236}">
                  <a16:creationId xmlns:a16="http://schemas.microsoft.com/office/drawing/2014/main" id="{59CBCA7C-179F-BF4D-ADFF-562A695F2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4114800"/>
              <a:ext cx="152400" cy="1524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37931725" indent="-37474525"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eaLnBrk="0" hangingPunct="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41" name="Picture 23">
              <a:extLst>
                <a:ext uri="{FF2B5EF4-FFF2-40B4-BE49-F238E27FC236}">
                  <a16:creationId xmlns:a16="http://schemas.microsoft.com/office/drawing/2014/main" id="{34EA330F-1C69-3C46-9286-146A38ADB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600" y="2895600"/>
              <a:ext cx="533400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24">
              <a:extLst>
                <a:ext uri="{FF2B5EF4-FFF2-40B4-BE49-F238E27FC236}">
                  <a16:creationId xmlns:a16="http://schemas.microsoft.com/office/drawing/2014/main" id="{C752301E-5847-3E44-BEEE-02D1DF7B8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200" y="3581400"/>
              <a:ext cx="1524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9">
            <a:extLst>
              <a:ext uri="{FF2B5EF4-FFF2-40B4-BE49-F238E27FC236}">
                <a16:creationId xmlns:a16="http://schemas.microsoft.com/office/drawing/2014/main" id="{DCCB9677-960D-4A48-AFCC-BA7689C38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5690658"/>
            <a:ext cx="6007100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73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5605-2B8E-C54A-8B8C-F4F86D4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7627-185A-8742-9D1F-0C77B80A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sz="3200" dirty="0"/>
          </a:p>
          <a:p>
            <a:r>
              <a:rPr lang="en-US" sz="4000" dirty="0"/>
              <a:t>Apply </a:t>
            </a:r>
          </a:p>
          <a:p>
            <a:endParaRPr lang="en-US" sz="3000" dirty="0"/>
          </a:p>
          <a:p>
            <a:pPr lvl="1"/>
            <a:r>
              <a:rPr lang="en-US" sz="3200" dirty="0"/>
              <a:t>Greens Function concept to Ice loading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4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5605-2B8E-C54A-8B8C-F4F86D4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7627-185A-8742-9D1F-0C77B80A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Connect</a:t>
            </a:r>
          </a:p>
          <a:p>
            <a:pPr marL="0" indent="0">
              <a:buNone/>
            </a:pPr>
            <a:endParaRPr lang="en-US" sz="4000" dirty="0"/>
          </a:p>
          <a:p>
            <a:pPr lvl="1"/>
            <a:r>
              <a:rPr lang="en-US" sz="3200" dirty="0"/>
              <a:t>Laplace transform to Fourier transform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Greens Functions to Sea Level Change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3172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5605-2B8E-C54A-8B8C-F4F86D4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7627-185A-8742-9D1F-0C77B80A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</a:p>
          <a:p>
            <a:pPr lvl="1"/>
            <a:r>
              <a:rPr lang="en-US" dirty="0"/>
              <a:t>what a delta function / impulse response is</a:t>
            </a:r>
          </a:p>
          <a:p>
            <a:pPr lvl="1"/>
            <a:r>
              <a:rPr lang="en-US" dirty="0"/>
              <a:t>how convolution works</a:t>
            </a:r>
          </a:p>
          <a:p>
            <a:pPr lvl="1"/>
            <a:r>
              <a:rPr lang="en-US" dirty="0"/>
              <a:t>what Green’s functions are</a:t>
            </a:r>
          </a:p>
          <a:p>
            <a:r>
              <a:rPr lang="en-US" dirty="0"/>
              <a:t>Apply </a:t>
            </a:r>
          </a:p>
          <a:p>
            <a:pPr lvl="1"/>
            <a:r>
              <a:rPr lang="en-US" dirty="0"/>
              <a:t>GF concept to Ice loading</a:t>
            </a:r>
          </a:p>
          <a:p>
            <a:r>
              <a:rPr lang="en-US" dirty="0"/>
              <a:t>Connect</a:t>
            </a:r>
          </a:p>
          <a:p>
            <a:pPr lvl="1"/>
            <a:r>
              <a:rPr lang="en-US" dirty="0"/>
              <a:t>Laplace transform to Fourier transform</a:t>
            </a:r>
          </a:p>
          <a:p>
            <a:pPr lvl="1"/>
            <a:r>
              <a:rPr lang="en-US" dirty="0"/>
              <a:t>GF to sea level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45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AE900-CD48-3944-9229-132DAC90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8CA36-85E3-1944-A2B3-2A9AE6928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Green’s function is the </a:t>
            </a:r>
            <a:r>
              <a:rPr lang="en-US" u="sng" dirty="0">
                <a:solidFill>
                  <a:schemeClr val="accent6"/>
                </a:solidFill>
              </a:rPr>
              <a:t>impulse</a:t>
            </a:r>
            <a:r>
              <a:rPr lang="en-US" dirty="0"/>
              <a:t> response to a </a:t>
            </a:r>
            <a:r>
              <a:rPr lang="en-US" u="sng" dirty="0">
                <a:solidFill>
                  <a:schemeClr val="accent6"/>
                </a:solidFill>
              </a:rPr>
              <a:t>differential equation</a:t>
            </a:r>
          </a:p>
          <a:p>
            <a:endParaRPr lang="en-US" dirty="0"/>
          </a:p>
          <a:p>
            <a:r>
              <a:rPr lang="en-US" dirty="0"/>
              <a:t>It may be used to calculate the solution of a differential equation for any </a:t>
            </a:r>
            <a:r>
              <a:rPr lang="en-US" u="sng" dirty="0">
                <a:solidFill>
                  <a:schemeClr val="accent6"/>
                </a:solidFill>
              </a:rPr>
              <a:t>forcing function</a:t>
            </a:r>
          </a:p>
          <a:p>
            <a:endParaRPr lang="en-US" dirty="0"/>
          </a:p>
          <a:p>
            <a:r>
              <a:rPr lang="en-US" dirty="0"/>
              <a:t>This is achieved by the </a:t>
            </a:r>
            <a:r>
              <a:rPr lang="en-US" u="sng" dirty="0">
                <a:solidFill>
                  <a:schemeClr val="accent6"/>
                </a:solidFill>
              </a:rPr>
              <a:t>convolution</a:t>
            </a:r>
            <a:r>
              <a:rPr lang="en-US" dirty="0"/>
              <a:t> of the Green’s function with the forcing function in </a:t>
            </a:r>
            <a:r>
              <a:rPr lang="en-US" u="sng" dirty="0">
                <a:solidFill>
                  <a:schemeClr val="accent6"/>
                </a:solidFill>
              </a:rPr>
              <a:t>one domain </a:t>
            </a:r>
            <a:r>
              <a:rPr lang="en-US" dirty="0"/>
              <a:t>or by </a:t>
            </a:r>
            <a:r>
              <a:rPr lang="en-US" u="sng" dirty="0">
                <a:solidFill>
                  <a:schemeClr val="accent6"/>
                </a:solidFill>
              </a:rPr>
              <a:t>point-wise multiplication</a:t>
            </a:r>
            <a:r>
              <a:rPr lang="en-US" dirty="0"/>
              <a:t> of the functions in the </a:t>
            </a:r>
            <a:r>
              <a:rPr lang="en-US" u="sng" dirty="0">
                <a:solidFill>
                  <a:schemeClr val="accent6"/>
                </a:solidFill>
              </a:rPr>
              <a:t>other domain</a:t>
            </a:r>
          </a:p>
        </p:txBody>
      </p:sp>
    </p:spTree>
    <p:extLst>
      <p:ext uri="{BB962C8B-B14F-4D97-AF65-F5344CB8AC3E}">
        <p14:creationId xmlns:p14="http://schemas.microsoft.com/office/powerpoint/2010/main" val="209554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30B3-A4FE-2A4E-99D5-2DB51B2A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Differential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894C8-2B84-D345-BED3-953F34BAB9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Linear Differential Equation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→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Nonlinear Differential Equation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Homogeneous Differential Equation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Nonhomogeneous Differential Equation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C894C8-2B84-D345-BED3-953F34BAB9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35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01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F4A1-CE26-D94B-ADE4-ACB66946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Impulse function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8E5A2A-00E9-E241-9CD7-4D571C509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Dirac Delta Function (Continuous)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BA70E89-CE6C-864F-BD1D-7662FC89CC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BA70E89-CE6C-864F-BD1D-7662FC89C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30" t="-59794" b="-68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3E04245-08CC-BC42-9F88-0832B22E9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815" y="1936750"/>
            <a:ext cx="3979333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F4A1-CE26-D94B-ADE4-ACB66946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Impulse function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8E5A2A-00E9-E241-9CD7-4D571C509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Kronecker Delta Function (Discrete)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BA70E89-CE6C-864F-BD1D-7662FC89CC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BA70E89-CE6C-864F-BD1D-7662FC89C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59794" b="-25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6DF9C971-37A9-5E49-8E42-8D7C9D87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12" y="2093119"/>
            <a:ext cx="41910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5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687</Words>
  <Application>Microsoft Macintosh PowerPoint</Application>
  <PresentationFormat>Widescreen</PresentationFormat>
  <Paragraphs>104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Gotham Bold</vt:lpstr>
      <vt:lpstr>Symbol</vt:lpstr>
      <vt:lpstr>Office Theme</vt:lpstr>
      <vt:lpstr>Green’s Function</vt:lpstr>
      <vt:lpstr>Learning  Objectives</vt:lpstr>
      <vt:lpstr>Learning  Objectives</vt:lpstr>
      <vt:lpstr>Learning  Objectives</vt:lpstr>
      <vt:lpstr>Learning  Objectives</vt:lpstr>
      <vt:lpstr>Overview</vt:lpstr>
      <vt:lpstr>Review of Differential Equations</vt:lpstr>
      <vt:lpstr>Impulse function</vt:lpstr>
      <vt:lpstr>Impulse function</vt:lpstr>
      <vt:lpstr>Example – Undamped Harmonic Oscillator</vt:lpstr>
      <vt:lpstr>PowerPoint Presentation</vt:lpstr>
      <vt:lpstr>PowerPoint Presentation</vt:lpstr>
      <vt:lpstr>PowerPoint Presentation</vt:lpstr>
      <vt:lpstr>Example – Undamped Harmonic Oscillator</vt:lpstr>
      <vt:lpstr>Example of Convolution 1</vt:lpstr>
      <vt:lpstr>Example of Convolution 1</vt:lpstr>
      <vt:lpstr>Convolution Theorem</vt:lpstr>
      <vt:lpstr>PowerPoint Presentation</vt:lpstr>
      <vt:lpstr>Green’s Function Summary</vt:lpstr>
      <vt:lpstr>Green’s Function Summary</vt:lpstr>
      <vt:lpstr>Example – Ice Loading</vt:lpstr>
      <vt:lpstr>Example – Ice Loading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Green’s Function</dc:title>
  <dc:creator>Microsoft Office User</dc:creator>
  <cp:lastModifiedBy>roger creel</cp:lastModifiedBy>
  <cp:revision>37</cp:revision>
  <dcterms:created xsi:type="dcterms:W3CDTF">2020-03-02T14:45:24Z</dcterms:created>
  <dcterms:modified xsi:type="dcterms:W3CDTF">2021-02-23T00:13:01Z</dcterms:modified>
</cp:coreProperties>
</file>